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Archivo Black" charset="1" panose="020B0A03020202020B04"/>
      <p:regular r:id="rId25"/>
    </p:embeddedFont>
    <p:embeddedFont>
      <p:font typeface="Montserrat Classic Bold" charset="1" panose="00000800000000000000"/>
      <p:regular r:id="rId26"/>
    </p:embeddedFont>
    <p:embeddedFont>
      <p:font typeface="Archivo Narrow" charset="1" panose="020B0506020202020B04"/>
      <p:regular r:id="rId27"/>
    </p:embeddedFont>
    <p:embeddedFont>
      <p:font typeface="Montserrat Light Bold" charset="1" panose="00000800000000000000"/>
      <p:regular r:id="rId28"/>
    </p:embeddedFont>
    <p:embeddedFont>
      <p:font typeface="Montserrat Light" charset="1" panose="000004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https://github.com/COS214-Project-2024/VScoders-and-the-Jetbrainstormers-Team-4/tree/Tax-Merge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6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7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8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9.jpeg" Type="http://schemas.openxmlformats.org/officeDocument/2006/relationships/image"/><Relationship Id="rId4" Target="../media/image30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31.jpeg" Type="http://schemas.openxmlformats.org/officeDocument/2006/relationships/image"/><Relationship Id="rId4" Target="../media/image32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3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jpeg" Type="http://schemas.openxmlformats.org/officeDocument/2006/relationships/image"/><Relationship Id="rId11" Target="../media/image14.jpeg" Type="http://schemas.openxmlformats.org/officeDocument/2006/relationships/image"/><Relationship Id="rId12" Target="../media/image15.jpeg" Type="http://schemas.openxmlformats.org/officeDocument/2006/relationships/image"/><Relationship Id="rId2" Target="../media/image6.png" Type="http://schemas.openxmlformats.org/officeDocument/2006/relationships/image"/><Relationship Id="rId3" Target="../media/image4.pn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Relationship Id="rId7" Target="../media/image10.jpeg" Type="http://schemas.openxmlformats.org/officeDocument/2006/relationships/image"/><Relationship Id="rId8" Target="../media/image11.jpeg" Type="http://schemas.openxmlformats.org/officeDocument/2006/relationships/image"/><Relationship Id="rId9" Target="../media/image1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pn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pn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8.jpeg" Type="http://schemas.openxmlformats.org/officeDocument/2006/relationships/image"/><Relationship Id="rId4" Target="../media/image2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-18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521330">
            <a:off x="4522202" y="1734737"/>
            <a:ext cx="14167639" cy="7119239"/>
          </a:xfrm>
          <a:custGeom>
            <a:avLst/>
            <a:gdLst/>
            <a:ahLst/>
            <a:cxnLst/>
            <a:rect r="r" b="b" t="t" l="l"/>
            <a:pathLst>
              <a:path h="7119239" w="141676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589607" y="0"/>
            <a:ext cx="8698393" cy="10400373"/>
            <a:chOff x="0" y="0"/>
            <a:chExt cx="8603361" cy="1028674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114498" t="-230" r="-2201" b="-20632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4191521" y="3349077"/>
            <a:ext cx="9904959" cy="3588846"/>
            <a:chOff x="0" y="0"/>
            <a:chExt cx="2608713" cy="9452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608713" cy="945211"/>
            </a:xfrm>
            <a:custGeom>
              <a:avLst/>
              <a:gdLst/>
              <a:ahLst/>
              <a:cxnLst/>
              <a:rect r="r" b="b" t="t" l="l"/>
              <a:pathLst>
                <a:path h="945211" w="2608713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191521" y="6937923"/>
            <a:ext cx="9904959" cy="680751"/>
          </a:xfrm>
          <a:custGeom>
            <a:avLst/>
            <a:gdLst/>
            <a:ahLst/>
            <a:cxnLst/>
            <a:rect r="r" b="b" t="t" l="l"/>
            <a:pathLst>
              <a:path h="680751" w="9904959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87363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45667" y="6937923"/>
            <a:ext cx="3031673" cy="3031673"/>
          </a:xfrm>
          <a:custGeom>
            <a:avLst/>
            <a:gdLst/>
            <a:ahLst/>
            <a:cxnLst/>
            <a:rect r="r" b="b" t="t" l="l"/>
            <a:pathLst>
              <a:path h="3031673" w="3031673">
                <a:moveTo>
                  <a:pt x="0" y="0"/>
                </a:moveTo>
                <a:lnTo>
                  <a:pt x="3031673" y="0"/>
                </a:lnTo>
                <a:lnTo>
                  <a:pt x="3031673" y="3031673"/>
                </a:lnTo>
                <a:lnTo>
                  <a:pt x="0" y="30316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812158" y="4621244"/>
            <a:ext cx="7554896" cy="1939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80" spc="78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BUILDER SIMULATOR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35294" y="1103343"/>
            <a:ext cx="9708625" cy="1540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0"/>
              </a:lnSpc>
            </a:pPr>
            <a:r>
              <a:rPr lang="en-US" b="true" sz="3392" spc="-67" u="sng">
                <a:solidFill>
                  <a:srgbClr val="040506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  <a:hlinkClick r:id="rId7" tooltip="https://github.com/COS214-Project-2024/VScoders-and-the-Jetbrainstormers-Team-4/tree/Tax-Merge"/>
              </a:rPr>
              <a:t>🏙️ VSCODERS AND THE JETBRAINSTORMERS👨‍💻</a:t>
            </a:r>
          </a:p>
          <a:p>
            <a:pPr algn="ctr">
              <a:lnSpc>
                <a:spcPts val="407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471449" y="3841640"/>
            <a:ext cx="7345101" cy="893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4"/>
              </a:lnSpc>
            </a:pPr>
            <a:r>
              <a:rPr lang="en-US" sz="5286" spc="74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 CITY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1135" y="6184473"/>
            <a:ext cx="1720738" cy="724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040506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You can find our report here :)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95028" y="166935"/>
            <a:ext cx="6299741" cy="10120065"/>
          </a:xfrm>
          <a:custGeom>
            <a:avLst/>
            <a:gdLst/>
            <a:ahLst/>
            <a:cxnLst/>
            <a:rect r="r" b="b" t="t" l="l"/>
            <a:pathLst>
              <a:path h="10120065" w="6299741">
                <a:moveTo>
                  <a:pt x="0" y="0"/>
                </a:moveTo>
                <a:lnTo>
                  <a:pt x="6299741" y="0"/>
                </a:lnTo>
                <a:lnTo>
                  <a:pt x="6299741" y="10120065"/>
                </a:lnTo>
                <a:lnTo>
                  <a:pt x="0" y="101200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2423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Citizen Satisfaction</a:t>
            </a: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 </a:t>
            </a:r>
          </a:p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State Diagram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65670" y="1431475"/>
            <a:ext cx="12749883" cy="6119944"/>
          </a:xfrm>
          <a:custGeom>
            <a:avLst/>
            <a:gdLst/>
            <a:ahLst/>
            <a:cxnLst/>
            <a:rect r="r" b="b" t="t" l="l"/>
            <a:pathLst>
              <a:path h="6119944" w="12749883">
                <a:moveTo>
                  <a:pt x="0" y="0"/>
                </a:moveTo>
                <a:lnTo>
                  <a:pt x="12749884" y="0"/>
                </a:lnTo>
                <a:lnTo>
                  <a:pt x="12749884" y="6119944"/>
                </a:lnTo>
                <a:lnTo>
                  <a:pt x="0" y="61199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Citizen Satisfaction 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State Diagram cont.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389381" y="189072"/>
            <a:ext cx="8219734" cy="9867536"/>
          </a:xfrm>
          <a:custGeom>
            <a:avLst/>
            <a:gdLst/>
            <a:ahLst/>
            <a:cxnLst/>
            <a:rect r="r" b="b" t="t" l="l"/>
            <a:pathLst>
              <a:path h="9867536" w="8219734">
                <a:moveTo>
                  <a:pt x="0" y="0"/>
                </a:moveTo>
                <a:lnTo>
                  <a:pt x="8219734" y="0"/>
                </a:lnTo>
                <a:lnTo>
                  <a:pt x="8219734" y="9867535"/>
                </a:lnTo>
                <a:lnTo>
                  <a:pt x="0" y="98675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Government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State Diagram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570978" y="2226533"/>
            <a:ext cx="12717022" cy="5833934"/>
          </a:xfrm>
          <a:custGeom>
            <a:avLst/>
            <a:gdLst/>
            <a:ahLst/>
            <a:cxnLst/>
            <a:rect r="r" b="b" t="t" l="l"/>
            <a:pathLst>
              <a:path h="5833934" w="12717022">
                <a:moveTo>
                  <a:pt x="0" y="0"/>
                </a:moveTo>
                <a:lnTo>
                  <a:pt x="12717022" y="0"/>
                </a:lnTo>
                <a:lnTo>
                  <a:pt x="12717022" y="5833934"/>
                </a:lnTo>
                <a:lnTo>
                  <a:pt x="0" y="5833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2423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City Creation</a:t>
            </a:r>
          </a:p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and Tax Impact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State Diagram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26083" y="2565899"/>
            <a:ext cx="11637282" cy="6228765"/>
          </a:xfrm>
          <a:custGeom>
            <a:avLst/>
            <a:gdLst/>
            <a:ahLst/>
            <a:cxnLst/>
            <a:rect r="r" b="b" t="t" l="l"/>
            <a:pathLst>
              <a:path h="6228765" w="11637282">
                <a:moveTo>
                  <a:pt x="0" y="0"/>
                </a:moveTo>
                <a:lnTo>
                  <a:pt x="11637282" y="0"/>
                </a:lnTo>
                <a:lnTo>
                  <a:pt x="11637282" y="6228766"/>
                </a:lnTo>
                <a:lnTo>
                  <a:pt x="0" y="62287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Communication 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Diagram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687" cy="3136478"/>
            </a:xfrm>
            <a:custGeom>
              <a:avLst/>
              <a:gdLst/>
              <a:ahLst/>
              <a:cxnLst/>
              <a:rect r="r" b="b" t="t" l="l"/>
              <a:pathLst>
                <a:path h="3136478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918" y="0"/>
            <a:ext cx="8585708" cy="10287000"/>
            <a:chOff x="0" y="0"/>
            <a:chExt cx="8585708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t="0" r="-3983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431070" y="1515950"/>
            <a:ext cx="11168390" cy="8857595"/>
            <a:chOff x="0" y="0"/>
            <a:chExt cx="2941469" cy="23328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41469" cy="2332865"/>
            </a:xfrm>
            <a:custGeom>
              <a:avLst/>
              <a:gdLst/>
              <a:ahLst/>
              <a:cxnLst/>
              <a:rect r="r" b="b" t="t" l="l"/>
              <a:pathLst>
                <a:path h="2332865" w="2941469">
                  <a:moveTo>
                    <a:pt x="18023" y="0"/>
                  </a:moveTo>
                  <a:lnTo>
                    <a:pt x="2923446" y="0"/>
                  </a:lnTo>
                  <a:cubicBezTo>
                    <a:pt x="2933400" y="0"/>
                    <a:pt x="2941469" y="8069"/>
                    <a:pt x="2941469" y="18023"/>
                  </a:cubicBezTo>
                  <a:lnTo>
                    <a:pt x="2941469" y="2314841"/>
                  </a:lnTo>
                  <a:cubicBezTo>
                    <a:pt x="2941469" y="2319621"/>
                    <a:pt x="2939570" y="2324206"/>
                    <a:pt x="2936190" y="2327586"/>
                  </a:cubicBezTo>
                  <a:cubicBezTo>
                    <a:pt x="2932810" y="2330966"/>
                    <a:pt x="2928226" y="2332865"/>
                    <a:pt x="2923446" y="2332865"/>
                  </a:cubicBezTo>
                  <a:lnTo>
                    <a:pt x="18023" y="2332865"/>
                  </a:lnTo>
                  <a:cubicBezTo>
                    <a:pt x="13243" y="2332865"/>
                    <a:pt x="8659" y="2330966"/>
                    <a:pt x="5279" y="2327586"/>
                  </a:cubicBezTo>
                  <a:cubicBezTo>
                    <a:pt x="1899" y="2324206"/>
                    <a:pt x="0" y="2319621"/>
                    <a:pt x="0" y="2314841"/>
                  </a:cubicBezTo>
                  <a:lnTo>
                    <a:pt x="0" y="18023"/>
                  </a:lnTo>
                  <a:cubicBezTo>
                    <a:pt x="0" y="8069"/>
                    <a:pt x="8069" y="0"/>
                    <a:pt x="18023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2941469" cy="23519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716109" y="4121059"/>
            <a:ext cx="10543191" cy="4186418"/>
          </a:xfrm>
          <a:custGeom>
            <a:avLst/>
            <a:gdLst/>
            <a:ahLst/>
            <a:cxnLst/>
            <a:rect r="r" b="b" t="t" l="l"/>
            <a:pathLst>
              <a:path h="4186418" w="10543191">
                <a:moveTo>
                  <a:pt x="0" y="0"/>
                </a:moveTo>
                <a:lnTo>
                  <a:pt x="10543191" y="0"/>
                </a:lnTo>
                <a:lnTo>
                  <a:pt x="10543191" y="4186418"/>
                </a:lnTo>
                <a:lnTo>
                  <a:pt x="0" y="4186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991617" y="1593771"/>
            <a:ext cx="8813365" cy="182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GIT-COMMIT GRAPHS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687" cy="3136478"/>
            </a:xfrm>
            <a:custGeom>
              <a:avLst/>
              <a:gdLst/>
              <a:ahLst/>
              <a:cxnLst/>
              <a:rect r="r" b="b" t="t" l="l"/>
              <a:pathLst>
                <a:path h="3136478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918" y="0"/>
            <a:ext cx="8585708" cy="10287000"/>
            <a:chOff x="0" y="0"/>
            <a:chExt cx="8585708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t="0" r="-3983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119610" y="1429405"/>
            <a:ext cx="11168390" cy="8857595"/>
            <a:chOff x="0" y="0"/>
            <a:chExt cx="2941469" cy="23328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41469" cy="2332865"/>
            </a:xfrm>
            <a:custGeom>
              <a:avLst/>
              <a:gdLst/>
              <a:ahLst/>
              <a:cxnLst/>
              <a:rect r="r" b="b" t="t" l="l"/>
              <a:pathLst>
                <a:path h="2332865" w="2941469">
                  <a:moveTo>
                    <a:pt x="18023" y="0"/>
                  </a:moveTo>
                  <a:lnTo>
                    <a:pt x="2923446" y="0"/>
                  </a:lnTo>
                  <a:cubicBezTo>
                    <a:pt x="2933400" y="0"/>
                    <a:pt x="2941469" y="8069"/>
                    <a:pt x="2941469" y="18023"/>
                  </a:cubicBezTo>
                  <a:lnTo>
                    <a:pt x="2941469" y="2314841"/>
                  </a:lnTo>
                  <a:cubicBezTo>
                    <a:pt x="2941469" y="2319621"/>
                    <a:pt x="2939570" y="2324206"/>
                    <a:pt x="2936190" y="2327586"/>
                  </a:cubicBezTo>
                  <a:cubicBezTo>
                    <a:pt x="2932810" y="2330966"/>
                    <a:pt x="2928226" y="2332865"/>
                    <a:pt x="2923446" y="2332865"/>
                  </a:cubicBezTo>
                  <a:lnTo>
                    <a:pt x="18023" y="2332865"/>
                  </a:lnTo>
                  <a:cubicBezTo>
                    <a:pt x="13243" y="2332865"/>
                    <a:pt x="8659" y="2330966"/>
                    <a:pt x="5279" y="2327586"/>
                  </a:cubicBezTo>
                  <a:cubicBezTo>
                    <a:pt x="1899" y="2324206"/>
                    <a:pt x="0" y="2319621"/>
                    <a:pt x="0" y="2314841"/>
                  </a:cubicBezTo>
                  <a:lnTo>
                    <a:pt x="0" y="18023"/>
                  </a:lnTo>
                  <a:cubicBezTo>
                    <a:pt x="0" y="8069"/>
                    <a:pt x="8069" y="0"/>
                    <a:pt x="18023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2941469" cy="23519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7287569" y="3531911"/>
            <a:ext cx="10835728" cy="2767475"/>
          </a:xfrm>
          <a:custGeom>
            <a:avLst/>
            <a:gdLst/>
            <a:ahLst/>
            <a:cxnLst/>
            <a:rect r="r" b="b" t="t" l="l"/>
            <a:pathLst>
              <a:path h="2767475" w="10835728">
                <a:moveTo>
                  <a:pt x="0" y="0"/>
                </a:moveTo>
                <a:lnTo>
                  <a:pt x="10835728" y="0"/>
                </a:lnTo>
                <a:lnTo>
                  <a:pt x="10835728" y="2767475"/>
                </a:lnTo>
                <a:lnTo>
                  <a:pt x="0" y="2767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287569" y="6705689"/>
            <a:ext cx="10835728" cy="2762048"/>
          </a:xfrm>
          <a:custGeom>
            <a:avLst/>
            <a:gdLst/>
            <a:ahLst/>
            <a:cxnLst/>
            <a:rect r="r" b="b" t="t" l="l"/>
            <a:pathLst>
              <a:path h="2762048" w="10835728">
                <a:moveTo>
                  <a:pt x="0" y="0"/>
                </a:moveTo>
                <a:lnTo>
                  <a:pt x="10835728" y="0"/>
                </a:lnTo>
                <a:lnTo>
                  <a:pt x="10835728" y="2762048"/>
                </a:lnTo>
                <a:lnTo>
                  <a:pt x="0" y="27620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991617" y="1593771"/>
            <a:ext cx="9788927" cy="182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GIT-COMMIT GRAPHS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687" cy="3136478"/>
            </a:xfrm>
            <a:custGeom>
              <a:avLst/>
              <a:gdLst/>
              <a:ahLst/>
              <a:cxnLst/>
              <a:rect r="r" b="b" t="t" l="l"/>
              <a:pathLst>
                <a:path h="3136478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918" y="0"/>
            <a:ext cx="8585708" cy="10287000"/>
            <a:chOff x="0" y="0"/>
            <a:chExt cx="8585708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t="0" r="-3983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119610" y="1429405"/>
            <a:ext cx="11168390" cy="8857595"/>
            <a:chOff x="0" y="0"/>
            <a:chExt cx="2941469" cy="23328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41469" cy="2332865"/>
            </a:xfrm>
            <a:custGeom>
              <a:avLst/>
              <a:gdLst/>
              <a:ahLst/>
              <a:cxnLst/>
              <a:rect r="r" b="b" t="t" l="l"/>
              <a:pathLst>
                <a:path h="2332865" w="2941469">
                  <a:moveTo>
                    <a:pt x="18023" y="0"/>
                  </a:moveTo>
                  <a:lnTo>
                    <a:pt x="2923446" y="0"/>
                  </a:lnTo>
                  <a:cubicBezTo>
                    <a:pt x="2933400" y="0"/>
                    <a:pt x="2941469" y="8069"/>
                    <a:pt x="2941469" y="18023"/>
                  </a:cubicBezTo>
                  <a:lnTo>
                    <a:pt x="2941469" y="2314841"/>
                  </a:lnTo>
                  <a:cubicBezTo>
                    <a:pt x="2941469" y="2319621"/>
                    <a:pt x="2939570" y="2324206"/>
                    <a:pt x="2936190" y="2327586"/>
                  </a:cubicBezTo>
                  <a:cubicBezTo>
                    <a:pt x="2932810" y="2330966"/>
                    <a:pt x="2928226" y="2332865"/>
                    <a:pt x="2923446" y="2332865"/>
                  </a:cubicBezTo>
                  <a:lnTo>
                    <a:pt x="18023" y="2332865"/>
                  </a:lnTo>
                  <a:cubicBezTo>
                    <a:pt x="13243" y="2332865"/>
                    <a:pt x="8659" y="2330966"/>
                    <a:pt x="5279" y="2327586"/>
                  </a:cubicBezTo>
                  <a:cubicBezTo>
                    <a:pt x="1899" y="2324206"/>
                    <a:pt x="0" y="2319621"/>
                    <a:pt x="0" y="2314841"/>
                  </a:cubicBezTo>
                  <a:lnTo>
                    <a:pt x="0" y="18023"/>
                  </a:lnTo>
                  <a:cubicBezTo>
                    <a:pt x="0" y="8069"/>
                    <a:pt x="8069" y="0"/>
                    <a:pt x="18023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2941469" cy="23519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848262" y="7084713"/>
            <a:ext cx="5719066" cy="2916496"/>
          </a:xfrm>
          <a:custGeom>
            <a:avLst/>
            <a:gdLst/>
            <a:ahLst/>
            <a:cxnLst/>
            <a:rect r="r" b="b" t="t" l="l"/>
            <a:pathLst>
              <a:path h="2916496" w="5719066">
                <a:moveTo>
                  <a:pt x="0" y="0"/>
                </a:moveTo>
                <a:lnTo>
                  <a:pt x="5719065" y="0"/>
                </a:lnTo>
                <a:lnTo>
                  <a:pt x="5719065" y="2916495"/>
                </a:lnTo>
                <a:lnTo>
                  <a:pt x="0" y="29164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272748" y="4034429"/>
            <a:ext cx="10857254" cy="2775459"/>
          </a:xfrm>
          <a:custGeom>
            <a:avLst/>
            <a:gdLst/>
            <a:ahLst/>
            <a:cxnLst/>
            <a:rect r="r" b="b" t="t" l="l"/>
            <a:pathLst>
              <a:path h="2775459" w="10857254">
                <a:moveTo>
                  <a:pt x="0" y="0"/>
                </a:moveTo>
                <a:lnTo>
                  <a:pt x="10857254" y="0"/>
                </a:lnTo>
                <a:lnTo>
                  <a:pt x="10857254" y="2775458"/>
                </a:lnTo>
                <a:lnTo>
                  <a:pt x="0" y="27754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991617" y="1593771"/>
            <a:ext cx="9267683" cy="182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GIT-COMMIT GRAPHS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687" cy="3136478"/>
            </a:xfrm>
            <a:custGeom>
              <a:avLst/>
              <a:gdLst/>
              <a:ahLst/>
              <a:cxnLst/>
              <a:rect r="r" b="b" t="t" l="l"/>
              <a:pathLst>
                <a:path h="3136478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918" y="0"/>
            <a:ext cx="8585708" cy="10287000"/>
            <a:chOff x="0" y="0"/>
            <a:chExt cx="8585708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t="0" r="-3983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119610" y="1234697"/>
            <a:ext cx="11168390" cy="8857595"/>
            <a:chOff x="0" y="0"/>
            <a:chExt cx="2941469" cy="23328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41469" cy="2332865"/>
            </a:xfrm>
            <a:custGeom>
              <a:avLst/>
              <a:gdLst/>
              <a:ahLst/>
              <a:cxnLst/>
              <a:rect r="r" b="b" t="t" l="l"/>
              <a:pathLst>
                <a:path h="2332865" w="2941469">
                  <a:moveTo>
                    <a:pt x="18023" y="0"/>
                  </a:moveTo>
                  <a:lnTo>
                    <a:pt x="2923446" y="0"/>
                  </a:lnTo>
                  <a:cubicBezTo>
                    <a:pt x="2933400" y="0"/>
                    <a:pt x="2941469" y="8069"/>
                    <a:pt x="2941469" y="18023"/>
                  </a:cubicBezTo>
                  <a:lnTo>
                    <a:pt x="2941469" y="2314841"/>
                  </a:lnTo>
                  <a:cubicBezTo>
                    <a:pt x="2941469" y="2319621"/>
                    <a:pt x="2939570" y="2324206"/>
                    <a:pt x="2936190" y="2327586"/>
                  </a:cubicBezTo>
                  <a:cubicBezTo>
                    <a:pt x="2932810" y="2330966"/>
                    <a:pt x="2928226" y="2332865"/>
                    <a:pt x="2923446" y="2332865"/>
                  </a:cubicBezTo>
                  <a:lnTo>
                    <a:pt x="18023" y="2332865"/>
                  </a:lnTo>
                  <a:cubicBezTo>
                    <a:pt x="13243" y="2332865"/>
                    <a:pt x="8659" y="2330966"/>
                    <a:pt x="5279" y="2327586"/>
                  </a:cubicBezTo>
                  <a:cubicBezTo>
                    <a:pt x="1899" y="2324206"/>
                    <a:pt x="0" y="2319621"/>
                    <a:pt x="0" y="2314841"/>
                  </a:cubicBezTo>
                  <a:lnTo>
                    <a:pt x="0" y="18023"/>
                  </a:lnTo>
                  <a:cubicBezTo>
                    <a:pt x="0" y="8069"/>
                    <a:pt x="8069" y="0"/>
                    <a:pt x="18023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2941469" cy="23519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7291353" y="3348066"/>
            <a:ext cx="10824904" cy="5683074"/>
          </a:xfrm>
          <a:custGeom>
            <a:avLst/>
            <a:gdLst/>
            <a:ahLst/>
            <a:cxnLst/>
            <a:rect r="r" b="b" t="t" l="l"/>
            <a:pathLst>
              <a:path h="5683074" w="10824904">
                <a:moveTo>
                  <a:pt x="0" y="0"/>
                </a:moveTo>
                <a:lnTo>
                  <a:pt x="10824904" y="0"/>
                </a:lnTo>
                <a:lnTo>
                  <a:pt x="10824904" y="5683075"/>
                </a:lnTo>
                <a:lnTo>
                  <a:pt x="0" y="5683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51457" y="1757865"/>
            <a:ext cx="9607843" cy="83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39"/>
              </a:lnSpc>
              <a:spcBef>
                <a:spcPct val="0"/>
              </a:spcBef>
            </a:pPr>
            <a:r>
              <a:rPr lang="en-US" sz="4883" spc="170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GIT-PULL REQUESTS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4344">
            <a:off x="7499531" y="-923721"/>
            <a:ext cx="1088513" cy="11908815"/>
            <a:chOff x="0" y="0"/>
            <a:chExt cx="286687" cy="31364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687" cy="3136478"/>
            </a:xfrm>
            <a:custGeom>
              <a:avLst/>
              <a:gdLst/>
              <a:ahLst/>
              <a:cxnLst/>
              <a:rect r="r" b="b" t="t" l="l"/>
              <a:pathLst>
                <a:path h="3136478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3136478"/>
                  </a:lnTo>
                  <a:lnTo>
                    <a:pt x="0" y="313647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86687" cy="315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918" y="0"/>
            <a:ext cx="8585708" cy="10287000"/>
            <a:chOff x="0" y="0"/>
            <a:chExt cx="8585708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833" t="0" r="-3983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871184" y="1706536"/>
            <a:ext cx="11416816" cy="8580464"/>
            <a:chOff x="0" y="0"/>
            <a:chExt cx="3006898" cy="22598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6898" cy="2259875"/>
            </a:xfrm>
            <a:custGeom>
              <a:avLst/>
              <a:gdLst/>
              <a:ahLst/>
              <a:cxnLst/>
              <a:rect r="r" b="b" t="t" l="l"/>
              <a:pathLst>
                <a:path h="2259875" w="3006898">
                  <a:moveTo>
                    <a:pt x="17631" y="0"/>
                  </a:moveTo>
                  <a:lnTo>
                    <a:pt x="2989267" y="0"/>
                  </a:lnTo>
                  <a:cubicBezTo>
                    <a:pt x="2993943" y="0"/>
                    <a:pt x="2998428" y="1858"/>
                    <a:pt x="3001734" y="5164"/>
                  </a:cubicBezTo>
                  <a:cubicBezTo>
                    <a:pt x="3005041" y="8470"/>
                    <a:pt x="3006898" y="12955"/>
                    <a:pt x="3006898" y="17631"/>
                  </a:cubicBezTo>
                  <a:lnTo>
                    <a:pt x="3006898" y="2242244"/>
                  </a:lnTo>
                  <a:cubicBezTo>
                    <a:pt x="3006898" y="2246920"/>
                    <a:pt x="3005041" y="2251405"/>
                    <a:pt x="3001734" y="2254711"/>
                  </a:cubicBezTo>
                  <a:cubicBezTo>
                    <a:pt x="2998428" y="2258018"/>
                    <a:pt x="2993943" y="2259875"/>
                    <a:pt x="2989267" y="2259875"/>
                  </a:cubicBezTo>
                  <a:lnTo>
                    <a:pt x="17631" y="2259875"/>
                  </a:lnTo>
                  <a:cubicBezTo>
                    <a:pt x="12955" y="2259875"/>
                    <a:pt x="8470" y="2258018"/>
                    <a:pt x="5164" y="2254711"/>
                  </a:cubicBezTo>
                  <a:cubicBezTo>
                    <a:pt x="1858" y="2251405"/>
                    <a:pt x="0" y="2246920"/>
                    <a:pt x="0" y="2242244"/>
                  </a:cubicBezTo>
                  <a:lnTo>
                    <a:pt x="0" y="17631"/>
                  </a:lnTo>
                  <a:cubicBezTo>
                    <a:pt x="0" y="12955"/>
                    <a:pt x="1858" y="8470"/>
                    <a:pt x="5164" y="5164"/>
                  </a:cubicBezTo>
                  <a:cubicBezTo>
                    <a:pt x="8470" y="1858"/>
                    <a:pt x="12955" y="0"/>
                    <a:pt x="17631" y="0"/>
                  </a:cubicBezTo>
                  <a:close/>
                </a:path>
              </a:pathLst>
            </a:custGeom>
            <a:solidFill>
              <a:srgbClr val="FFFFFF">
                <a:alpha val="58824"/>
              </a:srgbClr>
            </a:solidFill>
            <a:ln w="38100" cap="rnd">
              <a:solidFill>
                <a:srgbClr val="000000">
                  <a:alpha val="5882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3006898" cy="2278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986741" y="3922774"/>
            <a:ext cx="11052832" cy="4718276"/>
          </a:xfrm>
          <a:custGeom>
            <a:avLst/>
            <a:gdLst/>
            <a:ahLst/>
            <a:cxnLst/>
            <a:rect r="r" b="b" t="t" l="l"/>
            <a:pathLst>
              <a:path h="4718276" w="11052832">
                <a:moveTo>
                  <a:pt x="0" y="0"/>
                </a:moveTo>
                <a:lnTo>
                  <a:pt x="11052832" y="0"/>
                </a:lnTo>
                <a:lnTo>
                  <a:pt x="11052832" y="4718276"/>
                </a:lnTo>
                <a:lnTo>
                  <a:pt x="0" y="4718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247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51457" y="1757865"/>
            <a:ext cx="9607843" cy="83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39"/>
              </a:lnSpc>
              <a:spcBef>
                <a:spcPct val="0"/>
              </a:spcBef>
            </a:pPr>
            <a:r>
              <a:rPr lang="en-US" sz="4883" spc="170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OUR GIT-BRANCHES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11277">
            <a:off x="9261101" y="1500259"/>
            <a:ext cx="10771889" cy="1140752"/>
          </a:xfrm>
          <a:custGeom>
            <a:avLst/>
            <a:gdLst/>
            <a:ahLst/>
            <a:cxnLst/>
            <a:rect r="r" b="b" t="t" l="l"/>
            <a:pathLst>
              <a:path h="1140752" w="10771889">
                <a:moveTo>
                  <a:pt x="0" y="0"/>
                </a:moveTo>
                <a:lnTo>
                  <a:pt x="10771889" y="0"/>
                </a:lnTo>
                <a:lnTo>
                  <a:pt x="10771889" y="1140752"/>
                </a:lnTo>
                <a:lnTo>
                  <a:pt x="0" y="1140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949716">
            <a:off x="-2342739" y="8347255"/>
            <a:ext cx="10771889" cy="1140752"/>
          </a:xfrm>
          <a:custGeom>
            <a:avLst/>
            <a:gdLst/>
            <a:ahLst/>
            <a:cxnLst/>
            <a:rect r="r" b="b" t="t" l="l"/>
            <a:pathLst>
              <a:path h="1140752" w="10771889">
                <a:moveTo>
                  <a:pt x="0" y="0"/>
                </a:moveTo>
                <a:lnTo>
                  <a:pt x="10771889" y="0"/>
                </a:lnTo>
                <a:lnTo>
                  <a:pt x="10771889" y="1140752"/>
                </a:lnTo>
                <a:lnTo>
                  <a:pt x="0" y="1140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36756" y="1468972"/>
            <a:ext cx="9537014" cy="898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MEET THE TEAM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02820" y="4202081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131585" y="2946831"/>
            <a:ext cx="4069621" cy="1306168"/>
            <a:chOff x="0" y="0"/>
            <a:chExt cx="1569119" cy="5036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140002" y="3046701"/>
            <a:ext cx="2710723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Shayden Naidoo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44454" y="3751776"/>
            <a:ext cx="2887245" cy="380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  <a:spcBef>
                <a:spcPct val="0"/>
              </a:spcBef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Team lead and Taxes: Financial and Taxation Strategist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376031" y="2697654"/>
            <a:ext cx="1719898" cy="1713179"/>
            <a:chOff x="0" y="0"/>
            <a:chExt cx="6502400" cy="6477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0" r="223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-398076" y="7299457"/>
            <a:ext cx="5669664" cy="3189186"/>
            <a:chOff x="0" y="0"/>
            <a:chExt cx="6089457" cy="34253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0"/>
                  </a:moveTo>
                  <a:lnTo>
                    <a:pt x="0" y="3425320"/>
                  </a:lnTo>
                  <a:lnTo>
                    <a:pt x="6089457" y="3425320"/>
                  </a:lnTo>
                  <a:cubicBezTo>
                    <a:pt x="4059638" y="2283546"/>
                    <a:pt x="2029819" y="1141773"/>
                    <a:pt x="0" y="0"/>
                  </a:cubicBezTo>
                  <a:close/>
                </a:path>
              </a:pathLst>
            </a:custGeom>
            <a:solidFill>
              <a:srgbClr val="D94D4D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0"/>
                  </a:moveTo>
                  <a:lnTo>
                    <a:pt x="0" y="3425320"/>
                  </a:lnTo>
                  <a:lnTo>
                    <a:pt x="6089457" y="3425320"/>
                  </a:lnTo>
                  <a:cubicBezTo>
                    <a:pt x="4059638" y="2283546"/>
                    <a:pt x="2029819" y="1141773"/>
                    <a:pt x="0" y="0"/>
                  </a:cubicBezTo>
                  <a:close/>
                </a:path>
              </a:pathLst>
            </a:custGeom>
            <a:blipFill>
              <a:blip r:embed="rId5"/>
              <a:stretch>
                <a:fillRect l="-98184" t="-51103" r="-41729" b="-133327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1385327" y="-368904"/>
            <a:ext cx="7281908" cy="4096074"/>
            <a:chOff x="0" y="0"/>
            <a:chExt cx="6089457" cy="342532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6"/>
              <a:stretch>
                <a:fillRect l="0" t="-5555" r="0" b="-5555"/>
              </a:stretch>
            </a:blip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6920489" y="4110626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6549253" y="2855376"/>
            <a:ext cx="4069621" cy="1306168"/>
            <a:chOff x="0" y="0"/>
            <a:chExt cx="1569119" cy="50361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7557671" y="2955246"/>
            <a:ext cx="2428911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Miss. Zainab Abdulrasaq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557671" y="3654181"/>
            <a:ext cx="2887245" cy="57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Buildings: Infrastructure and Building Manager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5793699" y="2606199"/>
            <a:ext cx="1719898" cy="1713179"/>
            <a:chOff x="0" y="0"/>
            <a:chExt cx="6502400" cy="64770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16665" r="223" b="-16665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30" id="30"/>
          <p:cNvSpPr/>
          <p:nvPr/>
        </p:nvSpPr>
        <p:spPr>
          <a:xfrm flipH="false" flipV="false" rot="0">
            <a:off x="12336214" y="4064842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3"/>
                </a:lnTo>
                <a:lnTo>
                  <a:pt x="0" y="391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11964979" y="2809593"/>
            <a:ext cx="4069621" cy="1306168"/>
            <a:chOff x="0" y="0"/>
            <a:chExt cx="1569119" cy="50361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2973396" y="2909463"/>
            <a:ext cx="2318419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Navendran Naidoo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973396" y="3580865"/>
            <a:ext cx="2887245" cy="57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Resources: Resource Management Specialist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36" id="36"/>
          <p:cNvGrpSpPr>
            <a:grpSpLocks noChangeAspect="true"/>
          </p:cNvGrpSpPr>
          <p:nvPr/>
        </p:nvGrpSpPr>
        <p:grpSpPr>
          <a:xfrm rot="0">
            <a:off x="11209425" y="2560415"/>
            <a:ext cx="1719898" cy="1713179"/>
            <a:chOff x="0" y="0"/>
            <a:chExt cx="6502400" cy="64770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223" t="-25341" r="223" b="-25341"/>
              </a:stretch>
            </a:blip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39" id="39"/>
          <p:cNvSpPr/>
          <p:nvPr/>
        </p:nvSpPr>
        <p:spPr>
          <a:xfrm flipH="false" flipV="false" rot="0">
            <a:off x="1502820" y="6431545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0" id="40"/>
          <p:cNvGrpSpPr/>
          <p:nvPr/>
        </p:nvGrpSpPr>
        <p:grpSpPr>
          <a:xfrm rot="0">
            <a:off x="1131585" y="5176295"/>
            <a:ext cx="4069621" cy="1306168"/>
            <a:chOff x="0" y="0"/>
            <a:chExt cx="1569119" cy="50361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2140002" y="5276165"/>
            <a:ext cx="2508206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Arnaud Strydom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140002" y="5810329"/>
            <a:ext cx="2887245" cy="7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Citizens and game dev: Citizen Welfare and Demographics Analyst and front end Game developer 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45" id="45"/>
          <p:cNvGrpSpPr>
            <a:grpSpLocks noChangeAspect="true"/>
          </p:cNvGrpSpPr>
          <p:nvPr/>
        </p:nvGrpSpPr>
        <p:grpSpPr>
          <a:xfrm rot="0">
            <a:off x="376031" y="4927118"/>
            <a:ext cx="1719898" cy="1713179"/>
            <a:chOff x="0" y="0"/>
            <a:chExt cx="6502400" cy="64770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9"/>
              <a:stretch>
                <a:fillRect l="223" t="-12499" r="223" b="-12499"/>
              </a:stretch>
            </a:blip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48" id="48"/>
          <p:cNvSpPr/>
          <p:nvPr/>
        </p:nvSpPr>
        <p:spPr>
          <a:xfrm flipH="false" flipV="false" rot="0">
            <a:off x="7118022" y="6492490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9" id="49"/>
          <p:cNvGrpSpPr/>
          <p:nvPr/>
        </p:nvGrpSpPr>
        <p:grpSpPr>
          <a:xfrm rot="0">
            <a:off x="6746786" y="5237240"/>
            <a:ext cx="4069621" cy="1306168"/>
            <a:chOff x="0" y="0"/>
            <a:chExt cx="1569119" cy="503617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52" id="52"/>
          <p:cNvSpPr txBox="true"/>
          <p:nvPr/>
        </p:nvSpPr>
        <p:spPr>
          <a:xfrm rot="0">
            <a:off x="7755203" y="5337110"/>
            <a:ext cx="1692299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Neo Machaba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7755203" y="6005519"/>
            <a:ext cx="2887245" cy="380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Utilities: Utilities and Service Manager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54" id="54"/>
          <p:cNvGrpSpPr>
            <a:grpSpLocks noChangeAspect="true"/>
          </p:cNvGrpSpPr>
          <p:nvPr/>
        </p:nvGrpSpPr>
        <p:grpSpPr>
          <a:xfrm rot="0">
            <a:off x="5991232" y="4988063"/>
            <a:ext cx="1719898" cy="1713179"/>
            <a:chOff x="0" y="0"/>
            <a:chExt cx="6502400" cy="64770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0"/>
              <a:stretch>
                <a:fillRect l="223" t="-90" r="223" b="-90"/>
              </a:stretch>
            </a:blipFill>
          </p:spPr>
        </p:sp>
        <p:sp>
          <p:nvSpPr>
            <p:cNvPr name="Freeform 56" id="56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57" id="57"/>
          <p:cNvSpPr/>
          <p:nvPr/>
        </p:nvSpPr>
        <p:spPr>
          <a:xfrm flipH="false" flipV="false" rot="0">
            <a:off x="12512117" y="6492490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58" id="58"/>
          <p:cNvGrpSpPr/>
          <p:nvPr/>
        </p:nvGrpSpPr>
        <p:grpSpPr>
          <a:xfrm rot="0">
            <a:off x="12140881" y="5237240"/>
            <a:ext cx="4069621" cy="1306168"/>
            <a:chOff x="0" y="0"/>
            <a:chExt cx="1569119" cy="503617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61" id="61"/>
          <p:cNvSpPr txBox="true"/>
          <p:nvPr/>
        </p:nvSpPr>
        <p:spPr>
          <a:xfrm rot="0">
            <a:off x="13149298" y="5337110"/>
            <a:ext cx="2436882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Samvit Prakash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3149298" y="6052534"/>
            <a:ext cx="2887245" cy="57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Transportation: Transportation Systems Coordinator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63" id="63"/>
          <p:cNvGrpSpPr>
            <a:grpSpLocks noChangeAspect="true"/>
          </p:cNvGrpSpPr>
          <p:nvPr/>
        </p:nvGrpSpPr>
        <p:grpSpPr>
          <a:xfrm rot="0">
            <a:off x="11385327" y="4988063"/>
            <a:ext cx="1719898" cy="1713179"/>
            <a:chOff x="0" y="0"/>
            <a:chExt cx="6502400" cy="6477000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1"/>
              <a:stretch>
                <a:fillRect l="-141" t="0" r="-141" b="0"/>
              </a:stretch>
            </a:blipFill>
          </p:spPr>
        </p:sp>
        <p:sp>
          <p:nvSpPr>
            <p:cNvPr name="Freeform 65" id="6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Freeform 66" id="66"/>
          <p:cNvSpPr/>
          <p:nvPr/>
        </p:nvSpPr>
        <p:spPr>
          <a:xfrm flipH="false" flipV="false" rot="0">
            <a:off x="7298266" y="9055329"/>
            <a:ext cx="3698386" cy="391662"/>
          </a:xfrm>
          <a:custGeom>
            <a:avLst/>
            <a:gdLst/>
            <a:ahLst/>
            <a:cxnLst/>
            <a:rect r="r" b="b" t="t" l="l"/>
            <a:pathLst>
              <a:path h="391662" w="3698386">
                <a:moveTo>
                  <a:pt x="0" y="0"/>
                </a:moveTo>
                <a:lnTo>
                  <a:pt x="3698386" y="0"/>
                </a:lnTo>
                <a:lnTo>
                  <a:pt x="3698386" y="391662"/>
                </a:lnTo>
                <a:lnTo>
                  <a:pt x="0" y="391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67" id="67"/>
          <p:cNvGrpSpPr/>
          <p:nvPr/>
        </p:nvGrpSpPr>
        <p:grpSpPr>
          <a:xfrm rot="0">
            <a:off x="6927030" y="7800080"/>
            <a:ext cx="4069621" cy="1306168"/>
            <a:chOff x="0" y="0"/>
            <a:chExt cx="1569119" cy="503617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569119" cy="503617"/>
            </a:xfrm>
            <a:custGeom>
              <a:avLst/>
              <a:gdLst/>
              <a:ahLst/>
              <a:cxnLst/>
              <a:rect r="r" b="b" t="t" l="l"/>
              <a:pathLst>
                <a:path h="503617" w="1569119">
                  <a:moveTo>
                    <a:pt x="24731" y="0"/>
                  </a:moveTo>
                  <a:lnTo>
                    <a:pt x="1544388" y="0"/>
                  </a:lnTo>
                  <a:cubicBezTo>
                    <a:pt x="1558047" y="0"/>
                    <a:pt x="1569119" y="11072"/>
                    <a:pt x="1569119" y="24731"/>
                  </a:cubicBezTo>
                  <a:lnTo>
                    <a:pt x="1569119" y="478887"/>
                  </a:lnTo>
                  <a:cubicBezTo>
                    <a:pt x="1569119" y="492545"/>
                    <a:pt x="1558047" y="503617"/>
                    <a:pt x="1544388" y="503617"/>
                  </a:cubicBezTo>
                  <a:lnTo>
                    <a:pt x="24731" y="503617"/>
                  </a:lnTo>
                  <a:cubicBezTo>
                    <a:pt x="11072" y="503617"/>
                    <a:pt x="0" y="492545"/>
                    <a:pt x="0" y="478887"/>
                  </a:cubicBezTo>
                  <a:lnTo>
                    <a:pt x="0" y="24731"/>
                  </a:lnTo>
                  <a:cubicBezTo>
                    <a:pt x="0" y="11072"/>
                    <a:pt x="11072" y="0"/>
                    <a:pt x="24731" y="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38100"/>
              <a:ext cx="1569119" cy="541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</a:p>
          </p:txBody>
        </p:sp>
      </p:grpSp>
      <p:sp>
        <p:nvSpPr>
          <p:cNvPr name="TextBox 70" id="70"/>
          <p:cNvSpPr txBox="true"/>
          <p:nvPr/>
        </p:nvSpPr>
        <p:spPr>
          <a:xfrm rot="0">
            <a:off x="7935448" y="7899950"/>
            <a:ext cx="2707001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Mr. Rudolph Lamprecht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7935448" y="8617369"/>
            <a:ext cx="2887245" cy="380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Government: City Governance Manager</a:t>
            </a:r>
          </a:p>
          <a:p>
            <a:pPr algn="l">
              <a:lnSpc>
                <a:spcPts val="1575"/>
              </a:lnSpc>
              <a:spcBef>
                <a:spcPct val="0"/>
              </a:spcBef>
            </a:pPr>
          </a:p>
        </p:txBody>
      </p:sp>
      <p:grpSp>
        <p:nvGrpSpPr>
          <p:cNvPr name="Group 72" id="72"/>
          <p:cNvGrpSpPr>
            <a:grpSpLocks noChangeAspect="true"/>
          </p:cNvGrpSpPr>
          <p:nvPr/>
        </p:nvGrpSpPr>
        <p:grpSpPr>
          <a:xfrm rot="0">
            <a:off x="6171476" y="7550902"/>
            <a:ext cx="1719898" cy="1713179"/>
            <a:chOff x="0" y="0"/>
            <a:chExt cx="6502400" cy="647700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2"/>
              <a:stretch>
                <a:fillRect l="223" t="-12244" r="223" b="0"/>
              </a:stretch>
            </a:blipFill>
          </p:spPr>
        </p:sp>
        <p:sp>
          <p:nvSpPr>
            <p:cNvPr name="Freeform 74" id="7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name="TextBox 75" id="75"/>
          <p:cNvSpPr txBox="true"/>
          <p:nvPr/>
        </p:nvSpPr>
        <p:spPr>
          <a:xfrm rot="0">
            <a:off x="2144454" y="3414608"/>
            <a:ext cx="2710723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u23599236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7567142" y="3303549"/>
            <a:ext cx="2428911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u22566202</a:t>
            </a:r>
          </a:p>
        </p:txBody>
      </p:sp>
      <p:sp>
        <p:nvSpPr>
          <p:cNvPr name="TextBox 77" id="77"/>
          <p:cNvSpPr txBox="true"/>
          <p:nvPr/>
        </p:nvSpPr>
        <p:spPr>
          <a:xfrm rot="0">
            <a:off x="12986472" y="3212093"/>
            <a:ext cx="2318419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u21512494</a:t>
            </a:r>
          </a:p>
        </p:txBody>
      </p:sp>
      <p:sp>
        <p:nvSpPr>
          <p:cNvPr name="TextBox 78" id="78"/>
          <p:cNvSpPr txBox="true"/>
          <p:nvPr/>
        </p:nvSpPr>
        <p:spPr>
          <a:xfrm rot="0">
            <a:off x="2144454" y="5559230"/>
            <a:ext cx="2508206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u23536013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7758755" y="5669100"/>
            <a:ext cx="1692299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u23002167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13105225" y="5669100"/>
            <a:ext cx="2436882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u23525119</a:t>
            </a:r>
          </a:p>
        </p:txBody>
      </p:sp>
      <p:sp>
        <p:nvSpPr>
          <p:cNvPr name="TextBox 81" id="81"/>
          <p:cNvSpPr txBox="true"/>
          <p:nvPr/>
        </p:nvSpPr>
        <p:spPr>
          <a:xfrm rot="0">
            <a:off x="7911874" y="8226844"/>
            <a:ext cx="2707001" cy="25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  <a:spcBef>
                <a:spcPct val="0"/>
              </a:spcBef>
            </a:pPr>
            <a:r>
              <a:rPr lang="en-US" b="true" sz="1398" spc="-27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u20598425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7571043" y="-4689750"/>
            <a:ext cx="1088513" cy="18288000"/>
            <a:chOff x="0" y="0"/>
            <a:chExt cx="286687" cy="48165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6687" cy="4816592"/>
            </a:xfrm>
            <a:custGeom>
              <a:avLst/>
              <a:gdLst/>
              <a:ahLst/>
              <a:cxnLst/>
              <a:rect r="r" b="b" t="t" l="l"/>
              <a:pathLst>
                <a:path h="4816592" w="286687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7900" y="0"/>
            <a:ext cx="18270100" cy="4165455"/>
          </a:xfrm>
          <a:custGeom>
            <a:avLst/>
            <a:gdLst/>
            <a:ahLst/>
            <a:cxnLst/>
            <a:rect r="r" b="b" t="t" l="l"/>
            <a:pathLst>
              <a:path h="4165455" w="18270100">
                <a:moveTo>
                  <a:pt x="0" y="0"/>
                </a:moveTo>
                <a:lnTo>
                  <a:pt x="18270100" y="0"/>
                </a:lnTo>
                <a:lnTo>
                  <a:pt x="18270100" y="4165455"/>
                </a:lnTo>
                <a:lnTo>
                  <a:pt x="0" y="4165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0524" r="0" b="-10197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68769" y="80526"/>
            <a:ext cx="9168362" cy="3438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7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ON THE AGENDA: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39302" y="4912042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 strike="noStrike" u="none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87752" y="5941762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Functional Requirements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15548" y="4955875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63998" y="5985595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Class Diagram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91794" y="4912042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340243" y="5941762"/>
            <a:ext cx="2743420" cy="1304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Explanation of  the Patterns Used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65626" y="4955875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14076" y="5985595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State Diagram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817997" y="5028098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366446" y="6057818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Activity Diagram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786725" y="7175668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35174" y="8205388"/>
            <a:ext cx="2743420" cy="1304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Sequence Diagram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62970" y="7131836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436967" y="8176813"/>
            <a:ext cx="3074425" cy="1304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Communication Diagram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36803" y="7175668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08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85252" y="8205388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UML Object DIagram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080223" y="7247891"/>
            <a:ext cx="1840320" cy="104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27"/>
              </a:lnSpc>
              <a:spcBef>
                <a:spcPct val="0"/>
              </a:spcBef>
            </a:pPr>
            <a:r>
              <a:rPr lang="en-US" b="true" sz="6251" spc="33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09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628673" y="8277612"/>
            <a:ext cx="2743420" cy="86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System Architecture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925483">
            <a:off x="5978889" y="4633519"/>
            <a:ext cx="15026802" cy="1591351"/>
          </a:xfrm>
          <a:custGeom>
            <a:avLst/>
            <a:gdLst/>
            <a:ahLst/>
            <a:cxnLst/>
            <a:rect r="r" b="b" t="t" l="l"/>
            <a:pathLst>
              <a:path h="1591351" w="15026802">
                <a:moveTo>
                  <a:pt x="0" y="0"/>
                </a:moveTo>
                <a:lnTo>
                  <a:pt x="15026802" y="0"/>
                </a:lnTo>
                <a:lnTo>
                  <a:pt x="15026802" y="1591350"/>
                </a:lnTo>
                <a:lnTo>
                  <a:pt x="0" y="1591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046979" y="0"/>
            <a:ext cx="9241021" cy="10396149"/>
            <a:chOff x="0" y="0"/>
            <a:chExt cx="5370413" cy="6041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4427" t="0" r="-3442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950263" y="803081"/>
            <a:ext cx="15859325" cy="2258023"/>
            <a:chOff x="0" y="0"/>
            <a:chExt cx="1537211" cy="2188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37211" cy="218865"/>
            </a:xfrm>
            <a:custGeom>
              <a:avLst/>
              <a:gdLst/>
              <a:ahLst/>
              <a:cxnLst/>
              <a:rect r="r" b="b" t="t" l="l"/>
              <a:pathLst>
                <a:path h="218865" w="1537211">
                  <a:moveTo>
                    <a:pt x="1334011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537211" y="218865"/>
                  </a:lnTo>
                  <a:lnTo>
                    <a:pt x="1334011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01600" y="-19050"/>
              <a:ext cx="1334011" cy="237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18610" y="1019661"/>
            <a:ext cx="6924948" cy="1812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85"/>
              </a:lnSpc>
              <a:spcBef>
                <a:spcPct val="0"/>
              </a:spcBef>
            </a:pPr>
            <a:r>
              <a:rPr lang="en-US" sz="5279" spc="42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FUNCTIONAL REQUIREMENTS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0888" y="3304654"/>
            <a:ext cx="10866078" cy="6261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B</a:t>
            </a: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uilding Management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Utility Management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Transportation Systems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Citizen Simulation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Government System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Resource Management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City Growth</a:t>
            </a:r>
          </a:p>
          <a:p>
            <a:pPr algn="l" marL="915647" indent="-457824" lvl="1">
              <a:lnSpc>
                <a:spcPts val="5513"/>
              </a:lnSpc>
              <a:spcBef>
                <a:spcPct val="0"/>
              </a:spcBef>
              <a:buFont typeface="Arial"/>
              <a:buChar char="•"/>
            </a:pPr>
            <a:r>
              <a:rPr lang="en-US" sz="4241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Taxation and Finance</a:t>
            </a:r>
          </a:p>
          <a:p>
            <a:pPr algn="ctr">
              <a:lnSpc>
                <a:spcPts val="551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925483">
            <a:off x="5978889" y="4633519"/>
            <a:ext cx="15026802" cy="1591351"/>
          </a:xfrm>
          <a:custGeom>
            <a:avLst/>
            <a:gdLst/>
            <a:ahLst/>
            <a:cxnLst/>
            <a:rect r="r" b="b" t="t" l="l"/>
            <a:pathLst>
              <a:path h="1591351" w="15026802">
                <a:moveTo>
                  <a:pt x="0" y="0"/>
                </a:moveTo>
                <a:lnTo>
                  <a:pt x="15026802" y="0"/>
                </a:lnTo>
                <a:lnTo>
                  <a:pt x="15026802" y="1591350"/>
                </a:lnTo>
                <a:lnTo>
                  <a:pt x="0" y="1591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046979" y="0"/>
            <a:ext cx="9241021" cy="10396149"/>
            <a:chOff x="0" y="0"/>
            <a:chExt cx="5370413" cy="6041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4427" t="0" r="-3442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950263" y="803081"/>
            <a:ext cx="15859325" cy="2258023"/>
            <a:chOff x="0" y="0"/>
            <a:chExt cx="1537211" cy="2188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37211" cy="218865"/>
            </a:xfrm>
            <a:custGeom>
              <a:avLst/>
              <a:gdLst/>
              <a:ahLst/>
              <a:cxnLst/>
              <a:rect r="r" b="b" t="t" l="l"/>
              <a:pathLst>
                <a:path h="218865" w="1537211">
                  <a:moveTo>
                    <a:pt x="1334011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537211" y="218865"/>
                  </a:lnTo>
                  <a:lnTo>
                    <a:pt x="1334011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01600" y="-19050"/>
              <a:ext cx="1334011" cy="237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18610" y="1019661"/>
            <a:ext cx="6924948" cy="1812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5"/>
              </a:lnSpc>
            </a:pPr>
            <a:r>
              <a:rPr lang="en-US" sz="5279" spc="42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PATTERNS</a:t>
            </a:r>
          </a:p>
          <a:p>
            <a:pPr algn="ctr" marL="0" indent="0" lvl="0">
              <a:lnSpc>
                <a:spcPts val="7285"/>
              </a:lnSpc>
              <a:spcBef>
                <a:spcPct val="0"/>
              </a:spcBef>
            </a:pPr>
            <a:r>
              <a:rPr lang="en-US" sz="5279" spc="42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USED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2974" y="3187725"/>
            <a:ext cx="8691026" cy="6678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Factory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Observer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Mediator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Strategy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State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Chain of responsibility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Iterator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Builder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Template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Command</a:t>
            </a:r>
          </a:p>
          <a:p>
            <a:pPr algn="l" marL="732363" indent="-366181" lvl="1">
              <a:lnSpc>
                <a:spcPts val="4409"/>
              </a:lnSpc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Prototype</a:t>
            </a:r>
          </a:p>
          <a:p>
            <a:pPr algn="l" marL="732363" indent="-366181" lvl="1">
              <a:lnSpc>
                <a:spcPts val="4409"/>
              </a:lnSpc>
              <a:spcBef>
                <a:spcPct val="0"/>
              </a:spcBef>
              <a:buFont typeface="Arial"/>
              <a:buChar char="•"/>
            </a:pPr>
            <a:r>
              <a:rPr lang="en-US" sz="3392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Adapter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189490" y="1153597"/>
            <a:ext cx="13098510" cy="8104703"/>
          </a:xfrm>
          <a:custGeom>
            <a:avLst/>
            <a:gdLst/>
            <a:ahLst/>
            <a:cxnLst/>
            <a:rect r="r" b="b" t="t" l="l"/>
            <a:pathLst>
              <a:path h="8104703" w="13098510">
                <a:moveTo>
                  <a:pt x="0" y="0"/>
                </a:moveTo>
                <a:lnTo>
                  <a:pt x="13098510" y="0"/>
                </a:lnTo>
                <a:lnTo>
                  <a:pt x="13098510" y="8104703"/>
                </a:lnTo>
                <a:lnTo>
                  <a:pt x="0" y="81047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Class Diagram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121151" y="1431475"/>
            <a:ext cx="11518990" cy="7415350"/>
          </a:xfrm>
          <a:custGeom>
            <a:avLst/>
            <a:gdLst/>
            <a:ahLst/>
            <a:cxnLst/>
            <a:rect r="r" b="b" t="t" l="l"/>
            <a:pathLst>
              <a:path h="7415350" w="11518990">
                <a:moveTo>
                  <a:pt x="0" y="0"/>
                </a:moveTo>
                <a:lnTo>
                  <a:pt x="11518990" y="0"/>
                </a:lnTo>
                <a:lnTo>
                  <a:pt x="11518990" y="7415350"/>
                </a:lnTo>
                <a:lnTo>
                  <a:pt x="0" y="7415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Citizen Creation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Object Diagram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65670" y="3059160"/>
            <a:ext cx="13022330" cy="4541537"/>
          </a:xfrm>
          <a:custGeom>
            <a:avLst/>
            <a:gdLst/>
            <a:ahLst/>
            <a:cxnLst/>
            <a:rect r="r" b="b" t="t" l="l"/>
            <a:pathLst>
              <a:path h="4541537" w="13022330">
                <a:moveTo>
                  <a:pt x="0" y="0"/>
                </a:moveTo>
                <a:lnTo>
                  <a:pt x="13022330" y="0"/>
                </a:lnTo>
                <a:lnTo>
                  <a:pt x="13022330" y="4541537"/>
                </a:lnTo>
                <a:lnTo>
                  <a:pt x="0" y="45415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96106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Utilities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Object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10190" y="-7563"/>
            <a:ext cx="1710961" cy="10674983"/>
            <a:chOff x="0" y="0"/>
            <a:chExt cx="450623" cy="28115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623" cy="2811518"/>
            </a:xfrm>
            <a:custGeom>
              <a:avLst/>
              <a:gdLst/>
              <a:ahLst/>
              <a:cxnLst/>
              <a:rect r="r" b="b" t="t" l="l"/>
              <a:pathLst>
                <a:path h="2811518" w="450623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true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4970786" cy="10287000"/>
          </a:xfrm>
          <a:custGeom>
            <a:avLst/>
            <a:gdLst/>
            <a:ahLst/>
            <a:cxnLst/>
            <a:rect r="r" b="b" t="t" l="l"/>
            <a:pathLst>
              <a:path h="10287000" w="4970786">
                <a:moveTo>
                  <a:pt x="0" y="0"/>
                </a:moveTo>
                <a:lnTo>
                  <a:pt x="4970786" y="0"/>
                </a:lnTo>
                <a:lnTo>
                  <a:pt x="4970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386" t="0" r="-121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69119" y="1080167"/>
            <a:ext cx="12461917" cy="8178133"/>
          </a:xfrm>
          <a:custGeom>
            <a:avLst/>
            <a:gdLst/>
            <a:ahLst/>
            <a:cxnLst/>
            <a:rect r="r" b="b" t="t" l="l"/>
            <a:pathLst>
              <a:path h="8178133" w="12461917">
                <a:moveTo>
                  <a:pt x="0" y="0"/>
                </a:moveTo>
                <a:lnTo>
                  <a:pt x="12461917" y="0"/>
                </a:lnTo>
                <a:lnTo>
                  <a:pt x="12461917" y="8178133"/>
                </a:lnTo>
                <a:lnTo>
                  <a:pt x="0" y="81781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855297" y="563654"/>
            <a:ext cx="6681380" cy="1613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9"/>
              </a:lnSpc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Government</a:t>
            </a:r>
          </a:p>
          <a:p>
            <a:pPr algn="ctr">
              <a:lnSpc>
                <a:spcPts val="6429"/>
              </a:lnSpc>
              <a:spcBef>
                <a:spcPct val="0"/>
              </a:spcBef>
            </a:pPr>
            <a:r>
              <a:rPr lang="en-US" sz="4945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Activity Diagram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DAGVbgvYW98</dc:identifier>
  <dcterms:modified xsi:type="dcterms:W3CDTF">2011-08-01T06:04:30Z</dcterms:modified>
  <cp:revision>1</cp:revision>
  <dc:title>COS214 Team 4 Demo</dc:title>
</cp:coreProperties>
</file>

<file path=docProps/thumbnail.jpeg>
</file>